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bbc72cb0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bbc72cb0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bbc72cb0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bbc72cb0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bbc72cb0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bbc72cb0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4f678914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4f67891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4b52a6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4b52a6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b563d226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b563d226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bbc72cb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bbc72cb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bbc72cb0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bbc72cb0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bbc72cb0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bbc72cb0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jpg"/><Relationship Id="rId7" Type="http://schemas.openxmlformats.org/officeDocument/2006/relationships/image" Target="../media/image11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github.com/new" TargetMode="External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7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1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hyperlink" Target="https://github.com/NOAA-EPIC/training-github/blob/main/README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ithub.com/en/authentication/connecting-to-github-with-ssh/generating-a-new-ssh-key-and-adding-it-to-the-ssh-agent" TargetMode="External"/><Relationship Id="rId10" Type="http://schemas.openxmlformats.org/officeDocument/2006/relationships/hyperlink" Target="https://github.com/settings/ssh/new" TargetMode="External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keys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7.jpg"/><Relationship Id="rId6" Type="http://schemas.openxmlformats.org/officeDocument/2006/relationships/image" Target="../media/image11.png"/><Relationship Id="rId7" Type="http://schemas.openxmlformats.org/officeDocument/2006/relationships/hyperlink" Target="https://www.ssh.com/academy/ssh/keygen" TargetMode="External"/><Relationship Id="rId8" Type="http://schemas.openxmlformats.org/officeDocument/2006/relationships/hyperlink" Target="https://docs.github.com/en/authentication/connecting-to-github-with-ssh/generating-a-new-ssh-key-and-adding-it-to-the-ssh-ag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13" y="2079350"/>
            <a:ext cx="4994376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07975" y="832325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057075" y="4276838"/>
            <a:ext cx="6871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812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0" name="Google Shape;180;p22"/>
          <p:cNvSpPr txBox="1"/>
          <p:nvPr>
            <p:ph idx="4294967295" type="title"/>
          </p:nvPr>
        </p:nvSpPr>
        <p:spPr>
          <a:xfrm>
            <a:off x="874300" y="760222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20">
                <a:solidFill>
                  <a:srgbClr val="1A9988"/>
                </a:solidFill>
              </a:rPr>
              <a:t>Creating a repository on GitHub</a:t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284700" y="1267750"/>
            <a:ext cx="4852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Head to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https://github.com/new</a:t>
            </a:r>
            <a:endParaRPr b="0" i="0" sz="16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Give your new repository a unique name (</a:t>
            </a:r>
            <a:r>
              <a:rPr lang="en-US" sz="1600">
                <a:solidFill>
                  <a:srgbClr val="0C5ADB"/>
                </a:solidFill>
              </a:rPr>
              <a:t>my_new_repo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) and optionally a description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Since we will be pushing (uploading) our repository from the terminal, </a:t>
            </a:r>
            <a:r>
              <a:rPr b="1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do not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select “Add a README file”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C5ADB"/>
                </a:solidFill>
              </a:rPr>
              <a:t>Scroll </a:t>
            </a:r>
            <a:r>
              <a:rPr lang="en-US" sz="1600">
                <a:solidFill>
                  <a:srgbClr val="0C5ADB"/>
                </a:solidFill>
              </a:rPr>
              <a:t>down and click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“Create repository”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8">
            <a:alphaModFix/>
          </a:blip>
          <a:srcRect b="367" l="0" r="0" t="367"/>
          <a:stretch/>
        </p:blipFill>
        <p:spPr>
          <a:xfrm>
            <a:off x="5299150" y="890450"/>
            <a:ext cx="2803595" cy="3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9">
            <a:alphaModFix/>
          </a:blip>
          <a:srcRect b="367" l="0" r="0" t="367"/>
          <a:stretch/>
        </p:blipFill>
        <p:spPr>
          <a:xfrm>
            <a:off x="5489225" y="1190125"/>
            <a:ext cx="2837725" cy="320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0300" y="1364375"/>
            <a:ext cx="2970374" cy="32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4" name="Google Shape;194;p23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93100" y="1606550"/>
            <a:ext cx="75339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C5ADB"/>
                </a:solidFill>
              </a:rPr>
              <a:t>New gits commands: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push</a:t>
            </a:r>
            <a:r>
              <a:rPr lang="en-US" sz="1600">
                <a:solidFill>
                  <a:srgbClr val="0C5ADB"/>
                </a:solidFill>
              </a:rPr>
              <a:t>: upload local repository content with committed changes to a remote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remote</a:t>
            </a:r>
            <a:r>
              <a:rPr lang="en-US" sz="1600">
                <a:solidFill>
                  <a:srgbClr val="0C5ADB"/>
                </a:solidFill>
              </a:rPr>
              <a:t>:  manage a list of remote entries tracked by a local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b="1" lang="en-US" sz="1600">
                <a:solidFill>
                  <a:srgbClr val="0C5ADB"/>
                </a:solidFill>
              </a:rPr>
              <a:t>remote -v</a:t>
            </a:r>
            <a:r>
              <a:rPr lang="en-US" sz="1600">
                <a:solidFill>
                  <a:srgbClr val="0C5ADB"/>
                </a:solidFill>
              </a:rPr>
              <a:t> :  query a remote repository or repositories tracked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b="1" lang="en-US" sz="1600">
                <a:solidFill>
                  <a:srgbClr val="0C5ADB"/>
                </a:solidFill>
              </a:rPr>
              <a:t>remote add origin</a:t>
            </a:r>
            <a:r>
              <a:rPr lang="en-US" sz="1600">
                <a:solidFill>
                  <a:srgbClr val="0C5ADB"/>
                </a:solidFill>
              </a:rPr>
              <a:t>:  </a:t>
            </a:r>
            <a:r>
              <a:rPr lang="en-US" sz="1600">
                <a:solidFill>
                  <a:srgbClr val="0C5ADB"/>
                </a:solidFill>
              </a:rPr>
              <a:t> "origin" remote refers to the default remote repository  name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conflicts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1" name="Google Shape;231;p26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27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59" name="Google Shape;259;p28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4" name="Google Shape;274;p29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5" name="Google Shape;2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6" name="Google Shape;286;p30"/>
          <p:cNvSpPr txBox="1"/>
          <p:nvPr>
            <p:ph idx="4294967295" type="title"/>
          </p:nvPr>
        </p:nvSpPr>
        <p:spPr>
          <a:xfrm>
            <a:off x="984475" y="766050"/>
            <a:ext cx="69015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 GitHub repository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652250" y="1448638"/>
            <a:ext cx="8083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>
            <p:ph idx="4294967295" type="title"/>
          </p:nvPr>
        </p:nvSpPr>
        <p:spPr>
          <a:xfrm>
            <a:off x="809700" y="766050"/>
            <a:ext cx="79797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project</a:t>
            </a:r>
            <a:endParaRPr b="1" sz="2820">
              <a:solidFill>
                <a:srgbClr val="1A9988"/>
              </a:solidFill>
            </a:endParaRPr>
          </a:p>
        </p:txBody>
      </p:sp>
      <p:grpSp>
        <p:nvGrpSpPr>
          <p:cNvPr id="301" name="Google Shape;301;p31"/>
          <p:cNvGrpSpPr/>
          <p:nvPr/>
        </p:nvGrpSpPr>
        <p:grpSpPr>
          <a:xfrm>
            <a:off x="1954462" y="1349250"/>
            <a:ext cx="2138100" cy="1857375"/>
            <a:chOff x="650850" y="822125"/>
            <a:chExt cx="2138100" cy="1857375"/>
          </a:xfrm>
        </p:grpSpPr>
        <p:sp>
          <p:nvSpPr>
            <p:cNvPr id="302" name="Google Shape;302;p31"/>
            <p:cNvSpPr/>
            <p:nvPr/>
          </p:nvSpPr>
          <p:spPr>
            <a:xfrm>
              <a:off x="650850" y="2050400"/>
              <a:ext cx="21381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 GitHub account</a:t>
              </a:r>
              <a:endParaRPr/>
            </a:p>
          </p:txBody>
        </p:sp>
        <p:pic>
          <p:nvPicPr>
            <p:cNvPr id="303" name="Google Shape;30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9400" y="1212575"/>
              <a:ext cx="1023581" cy="1015200"/>
            </a:xfrm>
            <a:prstGeom prst="rect">
              <a:avLst/>
            </a:prstGeom>
            <a:noFill/>
            <a:ln cap="flat" cmpd="sng" w="9525">
              <a:solidFill>
                <a:srgbClr val="351C7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04" name="Google Shape;304;p31"/>
            <p:cNvSpPr/>
            <p:nvPr/>
          </p:nvSpPr>
          <p:spPr>
            <a:xfrm>
              <a:off x="1196475" y="822125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sp>
        <p:nvSpPr>
          <p:cNvPr id="305" name="Google Shape;305;p31"/>
          <p:cNvSpPr txBox="1"/>
          <p:nvPr/>
        </p:nvSpPr>
        <p:spPr>
          <a:xfrm>
            <a:off x="4200250" y="1461350"/>
            <a:ext cx="8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p31"/>
          <p:cNvSpPr/>
          <p:nvPr/>
        </p:nvSpPr>
        <p:spPr>
          <a:xfrm rot="10800000">
            <a:off x="3987063" y="2212400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3879288" y="2335400"/>
            <a:ext cx="1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pull request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3987063" y="1847275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1"/>
          <p:cNvGrpSpPr/>
          <p:nvPr/>
        </p:nvGrpSpPr>
        <p:grpSpPr>
          <a:xfrm>
            <a:off x="4664975" y="3079410"/>
            <a:ext cx="957425" cy="492600"/>
            <a:chOff x="4664988" y="3209447"/>
            <a:chExt cx="957425" cy="492600"/>
          </a:xfrm>
        </p:grpSpPr>
        <p:sp>
          <p:nvSpPr>
            <p:cNvPr id="310" name="Google Shape;310;p31"/>
            <p:cNvSpPr/>
            <p:nvPr/>
          </p:nvSpPr>
          <p:spPr>
            <a:xfrm rot="5400000">
              <a:off x="5287163" y="3356288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12" name="Google Shape;312;p31"/>
          <p:cNvGrpSpPr/>
          <p:nvPr/>
        </p:nvGrpSpPr>
        <p:grpSpPr>
          <a:xfrm>
            <a:off x="5641275" y="3400451"/>
            <a:ext cx="1338300" cy="1338300"/>
            <a:chOff x="4354538" y="2905576"/>
            <a:chExt cx="1338300" cy="1338300"/>
          </a:xfrm>
        </p:grpSpPr>
        <p:pic>
          <p:nvPicPr>
            <p:cNvPr id="313" name="Google Shape;31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1"/>
            <p:cNvSpPr/>
            <p:nvPr/>
          </p:nvSpPr>
          <p:spPr>
            <a:xfrm>
              <a:off x="4368338" y="3228675"/>
              <a:ext cx="13107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6910050" y="3047161"/>
            <a:ext cx="975900" cy="492600"/>
            <a:chOff x="6910063" y="3177199"/>
            <a:chExt cx="975900" cy="492600"/>
          </a:xfrm>
        </p:grpSpPr>
        <p:sp>
          <p:nvSpPr>
            <p:cNvPr id="316" name="Google Shape;316;p31"/>
            <p:cNvSpPr/>
            <p:nvPr/>
          </p:nvSpPr>
          <p:spPr>
            <a:xfrm rot="-5400000">
              <a:off x="6773713" y="3324050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 txBox="1"/>
            <p:nvPr/>
          </p:nvSpPr>
          <p:spPr>
            <a:xfrm>
              <a:off x="710896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18" name="Google Shape;318;p31"/>
          <p:cNvSpPr txBox="1"/>
          <p:nvPr/>
        </p:nvSpPr>
        <p:spPr>
          <a:xfrm>
            <a:off x="5670375" y="3145338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(make changes)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319" name="Google Shape;319;p31"/>
          <p:cNvGrpSpPr/>
          <p:nvPr/>
        </p:nvGrpSpPr>
        <p:grpSpPr>
          <a:xfrm>
            <a:off x="5142525" y="1349250"/>
            <a:ext cx="2265900" cy="1857375"/>
            <a:chOff x="5142525" y="1349250"/>
            <a:chExt cx="2265900" cy="1857375"/>
          </a:xfrm>
        </p:grpSpPr>
        <p:sp>
          <p:nvSpPr>
            <p:cNvPr id="320" name="Google Shape;320;p31"/>
            <p:cNvSpPr/>
            <p:nvPr/>
          </p:nvSpPr>
          <p:spPr>
            <a:xfrm>
              <a:off x="5142525" y="2577525"/>
              <a:ext cx="22659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 GitHub account</a:t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63075" y="1349250"/>
              <a:ext cx="1402200" cy="369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322" name="Google Shape;32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712" y="1739700"/>
            <a:ext cx="1023581" cy="1015200"/>
          </a:xfrm>
          <a:prstGeom prst="rect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31" name="Google Shape;331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860400" y="1612288"/>
            <a:ext cx="122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feature 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984475" y="4041613"/>
            <a:ext cx="20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bug fix </a:t>
            </a:r>
            <a:r>
              <a:rPr b="1" lang="en-US" sz="1800">
                <a:solidFill>
                  <a:schemeClr val="dk2"/>
                </a:solidFill>
              </a:rPr>
              <a:t>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1024650" y="3459475"/>
            <a:ext cx="9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tag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>
            <p:ph type="title"/>
          </p:nvPr>
        </p:nvSpPr>
        <p:spPr>
          <a:xfrm>
            <a:off x="860400" y="6867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427775" y="1027438"/>
            <a:ext cx="44139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three stages: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area</a:t>
            </a:r>
            <a:r>
              <a:rPr b="1"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 </a:t>
            </a:r>
            <a:r>
              <a:rPr b="1" lang="en-US">
                <a:solidFill>
                  <a:schemeClr val="dk1"/>
                </a:solidFill>
              </a:rPr>
              <a:t>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-</a:t>
            </a:r>
            <a:r>
              <a:rPr lang="en-US">
                <a:solidFill>
                  <a:schemeClr val="dk1"/>
                </a:solidFill>
              </a:rPr>
              <a:t> your local directory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clone/init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what is</a:t>
            </a:r>
            <a:r>
              <a:rPr lang="en-US">
                <a:solidFill>
                  <a:schemeClr val="dk1"/>
                </a:solidFill>
              </a:rPr>
              <a:t> to be committed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add/mv/rm/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&lt;file&gt;/&gt;commit&gt;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 (HEAD</a:t>
            </a:r>
            <a:r>
              <a:rPr lang="en-US" sz="1300">
                <a:solidFill>
                  <a:schemeClr val="dk1"/>
                </a:solidFill>
              </a:rPr>
              <a:t>*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default branch of the remote repository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fetch </a:t>
            </a:r>
            <a:r>
              <a:rPr lang="en-US">
                <a:solidFill>
                  <a:schemeClr val="dk1"/>
                </a:solidFill>
              </a:rPr>
              <a:t>updates from a remote repo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US">
                <a:solidFill>
                  <a:schemeClr val="dk1"/>
                </a:solidFill>
              </a:rPr>
              <a:t> changes to a remote repo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*  -  </a:t>
            </a:r>
            <a:r>
              <a:rPr lang="en-US" sz="1000">
                <a:solidFill>
                  <a:schemeClr val="dk1"/>
                </a:solidFill>
              </a:rPr>
              <a:t>HEAD term also has a wider use in Git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363" name="Google Shape;363;p34"/>
          <p:cNvGrpSpPr/>
          <p:nvPr/>
        </p:nvGrpSpPr>
        <p:grpSpPr>
          <a:xfrm>
            <a:off x="4374988" y="1326938"/>
            <a:ext cx="4646168" cy="3353113"/>
            <a:chOff x="4374988" y="1342388"/>
            <a:chExt cx="4646168" cy="3353113"/>
          </a:xfrm>
        </p:grpSpPr>
        <p:pic>
          <p:nvPicPr>
            <p:cNvPr id="364" name="Google Shape;364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4988" y="1605800"/>
              <a:ext cx="4646168" cy="308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34"/>
            <p:cNvSpPr txBox="1"/>
            <p:nvPr/>
          </p:nvSpPr>
          <p:spPr>
            <a:xfrm>
              <a:off x="6569400" y="1342388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HEAD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4681325" y="1342400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Working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5623200" y="1342388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Staging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5840575" y="1742600"/>
              <a:ext cx="611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</a:rPr>
                <a:t>index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>
            <p:ph type="title"/>
          </p:nvPr>
        </p:nvSpPr>
        <p:spPr>
          <a:xfrm>
            <a:off x="860400" y="6867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Working with remote repositories</a:t>
            </a:r>
            <a:r>
              <a:rPr b="1" lang="en-US" sz="2820">
                <a:solidFill>
                  <a:srgbClr val="1A9988"/>
                </a:solidFill>
              </a:rPr>
              <a:t> 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766700" y="1326950"/>
            <a:ext cx="38052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Check out a remote repository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Add an upstream repository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Two remote repositories tracked!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origin/HEAD 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default branch of the remote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origin/HEAD -&gt; origin/main </a:t>
            </a:r>
            <a:br>
              <a:rPr lang="en-US">
                <a:solidFill>
                  <a:schemeClr val="dk2"/>
                </a:solidFill>
              </a:rPr>
            </a:br>
            <a:r>
              <a:rPr lang="en-US">
                <a:solidFill>
                  <a:schemeClr val="dk2"/>
                </a:solidFill>
              </a:rPr>
              <a:t>	your default branch is main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HEAD is the symbolic reference to the branch you are currently on. </a:t>
            </a:r>
            <a:br>
              <a:rPr lang="en-US">
                <a:solidFill>
                  <a:schemeClr val="dk2"/>
                </a:solidFill>
              </a:rPr>
            </a:br>
            <a:r>
              <a:rPr lang="en-US">
                <a:solidFill>
                  <a:schemeClr val="dk2"/>
                </a:solidFill>
              </a:rPr>
              <a:t>(more specifically) HEAD point to the most recent commit of the working branch. 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479350"/>
            <a:ext cx="4324250" cy="287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490250" y="1031100"/>
            <a:ext cx="6870300" cy="31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2" name="Google Shape;39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87625" y="1248175"/>
            <a:ext cx="8833500" cy="3031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This is the second part of the GitHub Tutorial on Contributing to UFS/EPIC Repositories.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All the materials and tutorial presentations (Part 1 and Part 2) could be found at  </a:t>
            </a:r>
            <a:r>
              <a:rPr lang="en-US" sz="18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800">
                <a:solidFill>
                  <a:srgbClr val="0C5ADB"/>
                </a:solidFill>
              </a:rPr>
              <a:t>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Complete all prerequisite steps as listed in a </a:t>
            </a:r>
            <a:r>
              <a:rPr lang="en-US" sz="18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r>
              <a:rPr lang="en-US" sz="1800">
                <a:solidFill>
                  <a:srgbClr val="0C5ADB"/>
                </a:solidFill>
              </a:rPr>
              <a:t> :</a:t>
            </a:r>
            <a:br>
              <a:rPr lang="en-US" sz="1800">
                <a:solidFill>
                  <a:srgbClr val="0C5ADB"/>
                </a:solidFill>
              </a:rPr>
            </a:br>
            <a:r>
              <a:rPr lang="en-US" sz="1800">
                <a:solidFill>
                  <a:srgbClr val="0C5ADB"/>
                </a:solidFill>
              </a:rPr>
              <a:t>	- git installed (via Homebrew for Mac OS, “git-bash” for Windows)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basic command-line interface (CLI) commands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opened a GitHub account 	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57725" y="588098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81650" y="1336425"/>
            <a:ext cx="81315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Git</a:t>
            </a:r>
            <a:r>
              <a:rPr lang="en-US" sz="1700">
                <a:solidFill>
                  <a:srgbClr val="0C5ADB"/>
                </a:solidFill>
              </a:rPr>
              <a:t>: A program; a free, open-source version control system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Version control system </a:t>
            </a:r>
            <a:r>
              <a:rPr lang="en-US" sz="1700">
                <a:solidFill>
                  <a:srgbClr val="0C5ADB"/>
                </a:solidFill>
              </a:rPr>
              <a:t>(VCS): software providing management of changes to computer programs, documentation, web sites, etc. 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GitHub</a:t>
            </a:r>
            <a:r>
              <a:rPr lang="en-US" sz="1700">
                <a:solidFill>
                  <a:srgbClr val="0C5ADB"/>
                </a:solidFill>
              </a:rPr>
              <a:t> (github.com): The host website for many free and open-source repositories, including numerous ones by NOAA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Repository </a:t>
            </a:r>
            <a:r>
              <a:rPr lang="en-US" sz="1700">
                <a:solidFill>
                  <a:srgbClr val="0C5ADB"/>
                </a:solidFill>
              </a:rPr>
              <a:t>(repo): a set of code, documents, website(s), etc., that are version controlled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Branch</a:t>
            </a:r>
            <a:r>
              <a:rPr lang="en-US" sz="1700">
                <a:solidFill>
                  <a:srgbClr val="0C5ADB"/>
                </a:solidFill>
              </a:rPr>
              <a:t>: a working version of a repository with its own change history</a:t>
            </a:r>
            <a:endParaRPr sz="1700">
              <a:solidFill>
                <a:srgbClr val="0C5ADB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381650" y="545175"/>
            <a:ext cx="5918400" cy="903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Part 1.</a:t>
            </a:r>
            <a:endParaRPr b="1" sz="26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2672"/>
              <a:buFont typeface="Arial"/>
              <a:buNone/>
            </a:pPr>
            <a:r>
              <a:rPr b="1" lang="en-US" sz="2320">
                <a:solidFill>
                  <a:srgbClr val="1A9988"/>
                </a:solidFill>
              </a:rPr>
              <a:t>Basic Git Terms and Concepts</a:t>
            </a:r>
            <a:endParaRPr b="1" sz="2320">
              <a:solidFill>
                <a:srgbClr val="1A9988"/>
              </a:solidFill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643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620">
                <a:solidFill>
                  <a:srgbClr val="1A9988"/>
                </a:solidFill>
              </a:rPr>
              <a:t>Basic</a:t>
            </a:r>
            <a:r>
              <a:rPr b="1" lang="en-US" sz="2620">
                <a:solidFill>
                  <a:srgbClr val="1A9988"/>
                </a:solidFill>
              </a:rPr>
              <a:t> Local Git Commands (git + &lt;command&gt;)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418050" y="1216350"/>
            <a:ext cx="8307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config</a:t>
            </a:r>
            <a:r>
              <a:rPr lang="en-US" sz="1600">
                <a:solidFill>
                  <a:srgbClr val="0C5ADB"/>
                </a:solidFill>
              </a:rPr>
              <a:t>:</a:t>
            </a:r>
            <a:r>
              <a:rPr lang="en-US" sz="1600">
                <a:solidFill>
                  <a:srgbClr val="0C5ADB"/>
                </a:solidFill>
              </a:rPr>
              <a:t>  configure your git experience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init</a:t>
            </a:r>
            <a:r>
              <a:rPr lang="en-US" sz="1600">
                <a:solidFill>
                  <a:srgbClr val="0C5ADB"/>
                </a:solidFill>
              </a:rPr>
              <a:t>:</a:t>
            </a:r>
            <a:r>
              <a:rPr lang="en-US" sz="1600">
                <a:solidFill>
                  <a:srgbClr val="0C5ADB"/>
                </a:solidFill>
              </a:rPr>
              <a:t>  create a new local repository in the existing directory tracked by git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add:</a:t>
            </a:r>
            <a:r>
              <a:rPr lang="en-US" sz="1600">
                <a:solidFill>
                  <a:srgbClr val="0C5ADB"/>
                </a:solidFill>
              </a:rPr>
              <a:t>  add files to be tracked by git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commit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save changes you have made to the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branch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verify a current branch, copy the current branch to create a new one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checkout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check out a specific branch within a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log:</a:t>
            </a:r>
            <a:r>
              <a:rPr lang="en-US" sz="1600">
                <a:solidFill>
                  <a:srgbClr val="0C5ADB"/>
                </a:solidFill>
              </a:rPr>
              <a:t> show recorded (committed) change history to the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status: </a:t>
            </a:r>
            <a:r>
              <a:rPr lang="en-US" sz="1600">
                <a:solidFill>
                  <a:srgbClr val="0C5ADB"/>
                </a:solidFill>
              </a:rPr>
              <a:t> show changes to the repository since the recent commit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diff</a:t>
            </a:r>
            <a:r>
              <a:rPr lang="en-US" sz="1600">
                <a:solidFill>
                  <a:srgbClr val="0C5ADB"/>
                </a:solidFill>
              </a:rPr>
              <a:t>:  show local file/line-by-line changes to the repository since the recent commit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S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ettings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SSH and GPG keys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New SSH key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CCCCCC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CCCCCC"/>
                </a:solidFill>
              </a:rPr>
              <a:t> generate a key pair:  </a:t>
            </a:r>
            <a:endParaRPr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13025" y="4383225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1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54200" y="1264350"/>
            <a:ext cx="1585562" cy="17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86475" y="2338250"/>
            <a:ext cx="1665349" cy="1865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9"/>
          <p:cNvCxnSpPr/>
          <p:nvPr/>
        </p:nvCxnSpPr>
        <p:spPr>
          <a:xfrm>
            <a:off x="6289875" y="3155900"/>
            <a:ext cx="725100" cy="421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7" name="Google Shape;147;p20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7"/>
              </a:rPr>
              <a:t>GitHub Settings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on the 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US">
                <a:solidFill>
                  <a:srgbClr val="0C5ADB"/>
                </a:solidFill>
              </a:rPr>
              <a:t> -&gt;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click on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SSH and GPG keys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New SSH key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0C5ADB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0C5ADB"/>
                </a:solidFill>
              </a:rPr>
              <a:t> generate a key pair:  </a:t>
            </a:r>
            <a:endParaRPr>
              <a:solidFill>
                <a:srgbClr val="0C5ADB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Name your key (full path) or use a default </a:t>
            </a:r>
            <a:r>
              <a:rPr i="1" lang="en-US">
                <a:solidFill>
                  <a:srgbClr val="0C5ADB"/>
                </a:solidFill>
              </a:rPr>
              <a:t>id_rsa</a:t>
            </a:r>
            <a:r>
              <a:rPr lang="en-US">
                <a:solidFill>
                  <a:srgbClr val="0C5ADB"/>
                </a:solidFill>
              </a:rPr>
              <a:t> name</a:t>
            </a:r>
            <a:endParaRPr>
              <a:solidFill>
                <a:srgbClr val="0C5ADB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Copy the public key from the output: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130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95200" y="1511850"/>
            <a:ext cx="2996249" cy="29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5265925" y="1097575"/>
            <a:ext cx="3828801" cy="3273175"/>
            <a:chOff x="5240075" y="1098700"/>
            <a:chExt cx="3828801" cy="3273175"/>
          </a:xfrm>
        </p:grpSpPr>
        <p:pic>
          <p:nvPicPr>
            <p:cNvPr id="153" name="Google Shape;15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06326" y="1098700"/>
              <a:ext cx="2062550" cy="2305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0"/>
            <p:cNvSpPr/>
            <p:nvPr/>
          </p:nvSpPr>
          <p:spPr>
            <a:xfrm>
              <a:off x="5240075" y="3450275"/>
              <a:ext cx="3087000" cy="921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" name="Google Shape;155;p20"/>
            <p:cNvCxnSpPr/>
            <p:nvPr/>
          </p:nvCxnSpPr>
          <p:spPr>
            <a:xfrm flipH="1" rot="10800000">
              <a:off x="6872250" y="2796975"/>
              <a:ext cx="339600" cy="627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5" name="Google Shape;165;p21"/>
          <p:cNvSpPr txBox="1"/>
          <p:nvPr>
            <p:ph idx="4294967295" type="title"/>
          </p:nvPr>
        </p:nvSpPr>
        <p:spPr>
          <a:xfrm>
            <a:off x="507975" y="638175"/>
            <a:ext cx="62682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Add a private</a:t>
            </a:r>
            <a:r>
              <a:rPr b="1" lang="en-US" sz="1820">
                <a:solidFill>
                  <a:srgbClr val="1A9988"/>
                </a:solidFill>
              </a:rPr>
              <a:t> SSH key to your local ssh agent </a:t>
            </a:r>
            <a:endParaRPr b="1" sz="18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(an example for Mac OS)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330425" y="3982500"/>
            <a:ext cx="824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more help on SSH Keys: </a:t>
            </a:r>
            <a:r>
              <a:rPr lang="en-US" sz="1200">
                <a:solidFill>
                  <a:schemeClr val="dk2"/>
                </a:solidFill>
              </a:rPr>
              <a:t>  </a:t>
            </a:r>
            <a:r>
              <a:rPr lang="en-US" sz="12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https://www.ssh.com/academy/ssh/keygen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https://docs.github.com/en/authentication/connecting-to-github-with-ssh/generating-a-new-ssh-key-and-adding-it-to-the-ssh-agent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167" name="Google Shape;167;p21"/>
          <p:cNvGrpSpPr/>
          <p:nvPr/>
        </p:nvGrpSpPr>
        <p:grpSpPr>
          <a:xfrm>
            <a:off x="693400" y="1397550"/>
            <a:ext cx="6186600" cy="2958300"/>
            <a:chOff x="693400" y="1397550"/>
            <a:chExt cx="6186600" cy="2958300"/>
          </a:xfrm>
        </p:grpSpPr>
        <p:sp>
          <p:nvSpPr>
            <p:cNvPr id="168" name="Google Shape;168;p21"/>
            <p:cNvSpPr txBox="1"/>
            <p:nvPr/>
          </p:nvSpPr>
          <p:spPr>
            <a:xfrm>
              <a:off x="693400" y="1397550"/>
              <a:ext cx="6186600" cy="29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400"/>
                <a:buChar char="●"/>
              </a:pPr>
              <a:r>
                <a:rPr lang="en-US"/>
                <a:t>Start a new SSH agent:</a:t>
              </a:r>
              <a:endParaRPr/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C5ADB"/>
                  </a:solidFill>
                </a:rPr>
                <a:t> </a:t>
              </a:r>
              <a:r>
                <a:rPr b="1" lang="en-US">
                  <a:solidFill>
                    <a:srgbClr val="0C5AD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eval "$(ssh-agent -s)"</a:t>
              </a:r>
              <a:endParaRPr/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400"/>
                <a:buChar char="●"/>
              </a:pPr>
              <a:r>
                <a:rPr lang="en-US"/>
                <a:t>Add a new private key to the ssh</a:t>
              </a:r>
              <a:r>
                <a:rPr i="1" lang="en-US"/>
                <a:t> </a:t>
              </a:r>
              <a:r>
                <a:rPr lang="en-US"/>
                <a:t>agent </a:t>
              </a:r>
              <a:r>
                <a:rPr lang="en-US">
                  <a:solidFill>
                    <a:srgbClr val="0C5ADB"/>
                  </a:solidFill>
                </a:rPr>
                <a:t>(Mac OS):</a:t>
              </a:r>
              <a:endParaRPr>
                <a:solidFill>
                  <a:srgbClr val="0C5ADB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C5ADB"/>
                  </a:solidFill>
                </a:rPr>
                <a:t>            </a:t>
              </a:r>
              <a:r>
                <a:rPr b="1" lang="en-US">
                  <a:solidFill>
                    <a:srgbClr val="0C5AD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ssh-add ~/.ssh/id_rsa</a:t>
              </a:r>
              <a:endParaRPr b="1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342900" lvl="0" marL="34290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400"/>
                <a:buChar char="●"/>
              </a:pPr>
              <a:r>
                <a:rPr lang="en-US">
                  <a:solidFill>
                    <a:srgbClr val="0C5ADB"/>
                  </a:solidFill>
                </a:rPr>
                <a:t>Now pushes (uploads) to your GitHub repositories will not require a password</a:t>
              </a:r>
              <a:endParaRPr b="1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69" name="Google Shape;16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83337" y="2634346"/>
              <a:ext cx="5147213" cy="71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